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21"/>
  </p:normalViewPr>
  <p:slideViewPr>
    <p:cSldViewPr snapToGrid="0" snapToObjects="1">
      <p:cViewPr>
        <p:scale>
          <a:sx n="82" d="100"/>
          <a:sy n="82" d="100"/>
        </p:scale>
        <p:origin x="1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27/09/2017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Geodemographics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 Singleton, Seth E </a:t>
            </a:r>
            <a:r>
              <a:rPr lang="en-GB" dirty="0" err="1" smtClean="0"/>
              <a:t>Spielman</a:t>
            </a:r>
            <a:r>
              <a:rPr lang="en-GB" dirty="0" smtClean="0"/>
              <a:t>, David C </a:t>
            </a:r>
            <a:r>
              <a:rPr lang="en-GB" dirty="0" err="1" smtClean="0"/>
              <a:t>Folch</a:t>
            </a:r>
            <a:r>
              <a:rPr lang="en-GB" dirty="0" smtClean="0"/>
              <a:t>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enable the greatest flexibility by organizing areas into increasingly aggregate clusters, thus forming a hierarchy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68" y="3125804"/>
            <a:ext cx="5483063" cy="2711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57960" y="5903893"/>
            <a:ext cx="6229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Tapestry segmentation Hierarchy from </a:t>
            </a:r>
            <a:r>
              <a:rPr lang="en-GB" sz="1400" dirty="0" smtClean="0"/>
              <a:t>ESRI comprising “</a:t>
            </a:r>
            <a:r>
              <a:rPr lang="en-GB" sz="1400" dirty="0" err="1" smtClean="0"/>
              <a:t>LifeMode</a:t>
            </a:r>
            <a:r>
              <a:rPr lang="en-GB" sz="1400" dirty="0"/>
              <a:t>” and </a:t>
            </a:r>
            <a:r>
              <a:rPr lang="en-GB" sz="1400" dirty="0" smtClean="0"/>
              <a:t>“Segments</a:t>
            </a:r>
            <a:r>
              <a:rPr lang="en-GB" sz="1400" dirty="0"/>
              <a:t>” </a:t>
            </a:r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 smtClean="0"/>
              <a:t>: Copyright </a:t>
            </a:r>
            <a:r>
              <a:rPr lang="de-DE" sz="1400" dirty="0" smtClean="0"/>
              <a:t>©</a:t>
            </a:r>
            <a:r>
              <a:rPr lang="en-GB" sz="1400" dirty="0" smtClean="0"/>
              <a:t>2017 ESRI. all rights reserved. Tapestry is a trademark of ESRI. reproduced with permission. 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984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32216" y="-562450"/>
            <a:ext cx="3656860" cy="9121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16997" y="5826627"/>
            <a:ext cx="63465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Tapestry supporting materials showing photographs, descriptions, and graphics highlighting salient cluster characteristics Source: Tapestry segmentation image provided courtesy of </a:t>
            </a:r>
            <a:r>
              <a:rPr lang="en-GB" sz="1400" dirty="0" err="1"/>
              <a:t>Esri</a:t>
            </a:r>
            <a:r>
              <a:rPr lang="en-GB" sz="1400" dirty="0"/>
              <a:t>. Copyright </a:t>
            </a:r>
            <a:r>
              <a:rPr lang="de-DE" sz="1400" dirty="0" smtClean="0"/>
              <a:t>©</a:t>
            </a:r>
            <a:r>
              <a:rPr lang="en-GB" sz="1400" dirty="0" smtClean="0"/>
              <a:t> </a:t>
            </a:r>
            <a:r>
              <a:rPr lang="en-GB" sz="1400" dirty="0"/>
              <a:t>2017 </a:t>
            </a:r>
            <a:r>
              <a:rPr lang="en-GB" sz="1400" dirty="0" err="1"/>
              <a:t>Esri</a:t>
            </a:r>
            <a:r>
              <a:rPr lang="en-GB" sz="1400" dirty="0"/>
              <a:t>. all rights reserved. Tapestry is a trademark of </a:t>
            </a:r>
            <a:r>
              <a:rPr lang="en-GB" sz="1400" dirty="0" err="1"/>
              <a:t>Esri</a:t>
            </a:r>
            <a:r>
              <a:rPr lang="en-GB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20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Creation Methods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There is no single method</a:t>
            </a:r>
          </a:p>
          <a:p>
            <a:pPr lvl="1"/>
            <a:r>
              <a:rPr lang="en-GB" dirty="0" smtClean="0"/>
              <a:t>But there are some commonalities in </a:t>
            </a:r>
            <a:r>
              <a:rPr lang="en-GB" dirty="0"/>
              <a:t>the decisions taken when creating classifications: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Gather a series of variables that are believed to be important to the </a:t>
            </a:r>
            <a:r>
              <a:rPr lang="en-GB" dirty="0" smtClean="0"/>
              <a:t>differentiation </a:t>
            </a:r>
            <a:r>
              <a:rPr lang="en-GB" dirty="0"/>
              <a:t>of small areas.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Input variables are then converted into measures such as percentages, ratios, or index scores, and their distributions explored to examine a variety of attributes such as collinearity, coverage, statistical dispersion (e.g., variance etc.), and kurtosis (skew</a:t>
            </a:r>
            <a:r>
              <a:rPr lang="en-GB" dirty="0" smtClean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83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</a:t>
            </a:r>
            <a:r>
              <a:rPr lang="en-US" dirty="0" smtClean="0"/>
              <a:t>rea </a:t>
            </a:r>
            <a:r>
              <a:rPr lang="en-US" dirty="0"/>
              <a:t>similarity is assessed through a clustering </a:t>
            </a:r>
            <a:r>
              <a:rPr lang="en-US" dirty="0" smtClean="0"/>
              <a:t>process</a:t>
            </a:r>
            <a:r>
              <a:rPr lang="en-US" dirty="0"/>
              <a:t>, which is applied either </a:t>
            </a:r>
            <a:r>
              <a:rPr lang="en-US" i="1" dirty="0"/>
              <a:t>top down </a:t>
            </a:r>
            <a:r>
              <a:rPr lang="en-US" dirty="0"/>
              <a:t>or </a:t>
            </a:r>
            <a:r>
              <a:rPr lang="en-US" i="1" dirty="0"/>
              <a:t>bottom </a:t>
            </a:r>
            <a:r>
              <a:rPr lang="en-US" i="1" dirty="0" smtClean="0"/>
              <a:t>up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Clusters are then examined by appending the input or other data to them and exploring which attributes are over- or under-represented (relative to a base such as the national average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62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Case Study: US Open Geodemographic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958" y="1825625"/>
            <a:ext cx="5518750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0881" y="5834845"/>
            <a:ext cx="5292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An Open Geodemographic Classification for the United States was created entirely from ACS data at a Census Tract scale </a:t>
            </a:r>
          </a:p>
          <a:p>
            <a:r>
              <a:rPr lang="en-GB" sz="1400" dirty="0"/>
              <a:t>Source: Authors’ own; data – United States Census Bureau</a:t>
            </a:r>
            <a:r>
              <a:rPr lang="en-GB" sz="1400" dirty="0" smtClean="0"/>
              <a:t>, American </a:t>
            </a:r>
            <a:r>
              <a:rPr lang="en-GB" sz="1400" dirty="0"/>
              <a:t>Community Survey </a:t>
            </a:r>
          </a:p>
        </p:txBody>
      </p:sp>
    </p:spTree>
    <p:extLst>
      <p:ext uri="{BB962C8B-B14F-4D97-AF65-F5344CB8AC3E}">
        <p14:creationId xmlns:p14="http://schemas.microsoft.com/office/powerpoint/2010/main" val="161566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contextual paradigm considers areas as bundles of attributes</a:t>
            </a:r>
          </a:p>
          <a:p>
            <a:r>
              <a:rPr lang="en-GB" dirty="0" smtClean="0"/>
              <a:t>Geodemographics describe the salient characteristics of urban areas</a:t>
            </a:r>
          </a:p>
          <a:p>
            <a:r>
              <a:rPr lang="en-GB" dirty="0" smtClean="0"/>
              <a:t>Their creation is both an art and a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45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approaches to urban analytics: the variable and contextual paradigms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What are Geodemographic classifications?</a:t>
            </a:r>
          </a:p>
          <a:p>
            <a:r>
              <a:rPr lang="en-US" dirty="0"/>
              <a:t>Geodemographics have a long history of use within cities</a:t>
            </a:r>
          </a:p>
          <a:p>
            <a:r>
              <a:rPr lang="en-US" dirty="0" smtClean="0"/>
              <a:t>How </a:t>
            </a:r>
            <a:r>
              <a:rPr lang="en-US" dirty="0"/>
              <a:t>can </a:t>
            </a:r>
            <a:r>
              <a:rPr lang="en-US" dirty="0" smtClean="0"/>
              <a:t>Geodemographics be </a:t>
            </a:r>
            <a:r>
              <a:rPr lang="en-US" dirty="0"/>
              <a:t>used to summarize </a:t>
            </a:r>
            <a:r>
              <a:rPr lang="en-US" dirty="0" smtClean="0"/>
              <a:t>population </a:t>
            </a:r>
            <a:r>
              <a:rPr lang="en-US" dirty="0"/>
              <a:t>and built environment </a:t>
            </a:r>
            <a:r>
              <a:rPr lang="en-US" dirty="0" smtClean="0"/>
              <a:t>characteristics?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 V Contexts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Contexts are the </a:t>
            </a:r>
            <a:r>
              <a:rPr lang="en-GB" dirty="0"/>
              <a:t>social, environmental, and economic settings within which we live our </a:t>
            </a:r>
            <a:r>
              <a:rPr lang="en-GB" dirty="0" smtClean="0"/>
              <a:t>lives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volve </a:t>
            </a:r>
            <a:r>
              <a:rPr lang="en-GB" dirty="0"/>
              <a:t>over multiple time </a:t>
            </a:r>
            <a:r>
              <a:rPr lang="en-GB" dirty="0" smtClean="0"/>
              <a:t>scales</a:t>
            </a:r>
          </a:p>
          <a:p>
            <a:r>
              <a:rPr lang="en-GB" dirty="0"/>
              <a:t>Places shape access to opportunity and frame who we are; there is a lengthy history of studies that explore such “</a:t>
            </a:r>
            <a:r>
              <a:rPr lang="en-GB" dirty="0" err="1"/>
              <a:t>neighborhood</a:t>
            </a:r>
            <a:r>
              <a:rPr lang="en-GB" dirty="0"/>
              <a:t> effects” (Sampson 2012)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07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V Contexts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5" y="1690689"/>
            <a:ext cx="5254063" cy="38948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7235" y="583484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life chances of residents in the </a:t>
            </a:r>
            <a:r>
              <a:rPr lang="en-GB" sz="1400" dirty="0" err="1" smtClean="0"/>
              <a:t>Rocinha</a:t>
            </a:r>
            <a:r>
              <a:rPr lang="en-GB" sz="1400" dirty="0" smtClean="0"/>
              <a:t> </a:t>
            </a:r>
            <a:r>
              <a:rPr lang="en-GB" sz="1400" dirty="0"/>
              <a:t>favela are very different to those in more affluent areas of </a:t>
            </a:r>
            <a:r>
              <a:rPr lang="en-GB" sz="1400" dirty="0" smtClean="0"/>
              <a:t>Rio </a:t>
            </a:r>
            <a:r>
              <a:rPr lang="en-GB" sz="1400" dirty="0"/>
              <a:t>de Janeiro, despite living in close proximity </a:t>
            </a:r>
          </a:p>
          <a:p>
            <a:r>
              <a:rPr lang="en-GB" sz="1400" dirty="0"/>
              <a:t>Source: Photograph by </a:t>
            </a:r>
            <a:r>
              <a:rPr lang="en-GB" sz="1400" dirty="0" smtClean="0"/>
              <a:t>AHLN </a:t>
            </a:r>
            <a:r>
              <a:rPr lang="en-GB" sz="1400" dirty="0"/>
              <a:t>CC </a:t>
            </a:r>
            <a:r>
              <a:rPr lang="en-GB" sz="1400" dirty="0" smtClean="0"/>
              <a:t>BY-SA </a:t>
            </a:r>
            <a:r>
              <a:rPr lang="en-GB" sz="1400" dirty="0"/>
              <a:t>(Flickr) </a:t>
            </a:r>
          </a:p>
        </p:txBody>
      </p:sp>
    </p:spTree>
    <p:extLst>
      <p:ext uri="{BB962C8B-B14F-4D97-AF65-F5344CB8AC3E}">
        <p14:creationId xmlns:p14="http://schemas.microsoft.com/office/powerpoint/2010/main" val="7789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V Contexts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u="sng" dirty="0"/>
              <a:t>variables </a:t>
            </a:r>
            <a:r>
              <a:rPr lang="en-US" dirty="0"/>
              <a:t>mode of </a:t>
            </a:r>
            <a:r>
              <a:rPr lang="en-US" dirty="0" smtClean="0"/>
              <a:t>inquiry</a:t>
            </a:r>
          </a:p>
          <a:p>
            <a:pPr lvl="1"/>
            <a:r>
              <a:rPr lang="en-US" dirty="0" smtClean="0"/>
              <a:t>seek </a:t>
            </a:r>
            <a:r>
              <a:rPr lang="en-US" dirty="0"/>
              <a:t>to assess the influence of an abstract concept </a:t>
            </a:r>
            <a:r>
              <a:rPr lang="en-US" dirty="0" smtClean="0"/>
              <a:t>(e.g. </a:t>
            </a:r>
            <a:r>
              <a:rPr lang="en-US" dirty="0"/>
              <a:t>as wealth or </a:t>
            </a:r>
            <a:r>
              <a:rPr lang="en-US" dirty="0" smtClean="0"/>
              <a:t>education) </a:t>
            </a:r>
            <a:r>
              <a:rPr lang="en-US" dirty="0"/>
              <a:t>on some sort of outcome of interest.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u="sng" dirty="0" smtClean="0"/>
              <a:t>c</a:t>
            </a:r>
            <a:r>
              <a:rPr lang="en-US" u="sng" dirty="0"/>
              <a:t>ontextual</a:t>
            </a:r>
            <a:r>
              <a:rPr lang="en-US" dirty="0"/>
              <a:t> mode of analysis sees neighborhoods as bundles of variables that are difficult to </a:t>
            </a:r>
            <a:r>
              <a:rPr lang="en-US" dirty="0" smtClean="0"/>
              <a:t>separate</a:t>
            </a:r>
          </a:p>
          <a:p>
            <a:pPr lvl="1"/>
            <a:r>
              <a:rPr lang="en-US" dirty="0" smtClean="0"/>
              <a:t>Neighborhood-to-neighborhood </a:t>
            </a:r>
            <a:r>
              <a:rPr lang="en-US" dirty="0"/>
              <a:t>differences are conceptualized as changes of type, rather than increments to variables, and additionally are more prevalently descriptive rather than explanatory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Two types</a:t>
            </a:r>
          </a:p>
          <a:p>
            <a:pPr lvl="2"/>
            <a:r>
              <a:rPr lang="en-US" dirty="0" smtClean="0"/>
              <a:t>Continuous </a:t>
            </a:r>
            <a:r>
              <a:rPr lang="en-US" dirty="0"/>
              <a:t>measure of the constructs that they are designed to </a:t>
            </a:r>
            <a:r>
              <a:rPr lang="en-US" dirty="0" smtClean="0"/>
              <a:t>assess (see Lecture 10)</a:t>
            </a:r>
          </a:p>
          <a:p>
            <a:pPr lvl="2"/>
            <a:r>
              <a:rPr lang="en-US" dirty="0" smtClean="0"/>
              <a:t>A categorical </a:t>
            </a:r>
            <a:r>
              <a:rPr lang="en-US" dirty="0"/>
              <a:t>classification technique that is prevalently referred to as geodemographics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2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merged </a:t>
            </a:r>
            <a:r>
              <a:rPr lang="en-US" dirty="0"/>
              <a:t>in the 1970 </a:t>
            </a:r>
            <a:r>
              <a:rPr lang="en-US" dirty="0" smtClean="0"/>
              <a:t>in UK / USA</a:t>
            </a:r>
          </a:p>
          <a:p>
            <a:r>
              <a:rPr lang="en-US" dirty="0" smtClean="0"/>
              <a:t>Commercialized in the 1980s</a:t>
            </a:r>
          </a:p>
          <a:p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summarize multiple characteristics about a set of small geographic areas </a:t>
            </a:r>
            <a:endParaRPr lang="en-US" dirty="0" smtClean="0"/>
          </a:p>
          <a:p>
            <a:pPr lvl="1"/>
            <a:r>
              <a:rPr lang="en-US" dirty="0" smtClean="0"/>
              <a:t>Multidimensional</a:t>
            </a:r>
          </a:p>
          <a:p>
            <a:pPr lvl="2"/>
            <a:r>
              <a:rPr lang="en-US" dirty="0" smtClean="0"/>
              <a:t>But can </a:t>
            </a:r>
            <a:r>
              <a:rPr lang="en-US" dirty="0"/>
              <a:t>be ranked by one or more composite or appended factors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an art and a science, and typically requires a degree of subjectivity in the exact choices of methods implemented </a:t>
            </a:r>
            <a:r>
              <a:rPr lang="en-US" dirty="0" smtClean="0"/>
              <a:t>to build them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24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Geodemographics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General purpose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escribe </a:t>
            </a:r>
            <a:r>
              <a:rPr lang="en-GB" dirty="0"/>
              <a:t>urban structure within a national extent </a:t>
            </a:r>
            <a:endParaRPr lang="en-GB" dirty="0" smtClean="0"/>
          </a:p>
          <a:p>
            <a:r>
              <a:rPr lang="en-GB" dirty="0" smtClean="0"/>
              <a:t>Bespoke</a:t>
            </a:r>
          </a:p>
          <a:p>
            <a:pPr lvl="1"/>
            <a:r>
              <a:rPr lang="en-GB" dirty="0" smtClean="0"/>
              <a:t>Exploring </a:t>
            </a:r>
            <a:r>
              <a:rPr lang="en-GB" dirty="0"/>
              <a:t>the geography of a specific city or </a:t>
            </a:r>
            <a:r>
              <a:rPr lang="en-GB" dirty="0" smtClean="0"/>
              <a:t>region</a:t>
            </a:r>
          </a:p>
          <a:p>
            <a:pPr lvl="1"/>
            <a:r>
              <a:rPr lang="en-GB" dirty="0" smtClean="0"/>
              <a:t>Or, for a particular substantive problem 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9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37" y="1428060"/>
            <a:ext cx="6307125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3286" y="5882406"/>
            <a:ext cx="57050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smtClean="0"/>
              <a:t>London </a:t>
            </a:r>
            <a:r>
              <a:rPr lang="en-GB" sz="1400" dirty="0"/>
              <a:t>Output </a:t>
            </a:r>
            <a:r>
              <a:rPr lang="en-GB" sz="1400" dirty="0" smtClean="0"/>
              <a:t>Area Classification (LOAC</a:t>
            </a:r>
            <a:r>
              <a:rPr lang="en-GB" sz="1400" dirty="0"/>
              <a:t>) highlights 21 different types of areas and is created entirely from the 2011 Census of the Population </a:t>
            </a:r>
          </a:p>
          <a:p>
            <a:r>
              <a:rPr lang="en-GB" sz="1400" dirty="0"/>
              <a:t>Source: authors’ own; data – Office for national statistics (2011) </a:t>
            </a:r>
          </a:p>
        </p:txBody>
      </p:sp>
    </p:spTree>
    <p:extLst>
      <p:ext uri="{BB962C8B-B14F-4D97-AF65-F5344CB8AC3E}">
        <p14:creationId xmlns:p14="http://schemas.microsoft.com/office/powerpoint/2010/main" val="60782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90689"/>
            <a:ext cx="7277100" cy="386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15547" y="6041841"/>
            <a:ext cx="670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internet User </a:t>
            </a:r>
            <a:r>
              <a:rPr lang="en-GB" sz="1400" dirty="0" smtClean="0"/>
              <a:t>Classification </a:t>
            </a:r>
            <a:r>
              <a:rPr lang="en-GB" sz="1400" dirty="0"/>
              <a:t>being used to evaluate the exposure of retail </a:t>
            </a:r>
            <a:r>
              <a:rPr lang="en-GB" sz="1400" dirty="0" err="1"/>
              <a:t>centers</a:t>
            </a:r>
            <a:r>
              <a:rPr lang="en-GB" sz="1400" dirty="0"/>
              <a:t> to areas where populations are likely to shop online </a:t>
            </a:r>
            <a:endParaRPr lang="en-GB" sz="1400" dirty="0" smtClean="0"/>
          </a:p>
          <a:p>
            <a:r>
              <a:rPr lang="en-GB" sz="1400" dirty="0"/>
              <a:t>Source: </a:t>
            </a:r>
            <a:r>
              <a:rPr lang="en-GB" sz="1400" dirty="0" err="1"/>
              <a:t>maps.cdrc.ac.uk</a:t>
            </a:r>
            <a:r>
              <a:rPr lang="en-GB" sz="1400" dirty="0"/>
              <a:t> </a:t>
            </a:r>
            <a:r>
              <a:rPr lang="en-GB" sz="1400" dirty="0" err="1"/>
              <a:t>uk</a:t>
            </a:r>
            <a:r>
              <a:rPr lang="en-GB" sz="1400" dirty="0"/>
              <a:t> is developed by Ollie O’Brien, University College </a:t>
            </a:r>
            <a:r>
              <a:rPr lang="en-GB" sz="1400" dirty="0" err="1"/>
              <a:t>london</a:t>
            </a:r>
            <a:r>
              <a:rPr lang="en-GB" sz="1400" dirty="0"/>
              <a:t>, UK 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8130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5072</TotalTime>
  <Words>730</Words>
  <Application>Microsoft Macintosh PowerPoint</Application>
  <PresentationFormat>On-screen Show (4:3)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Geodemographics</vt:lpstr>
      <vt:lpstr>Learning Objectives</vt:lpstr>
      <vt:lpstr>Variables V Contexts</vt:lpstr>
      <vt:lpstr>Variables V Contexts</vt:lpstr>
      <vt:lpstr>Variables V Contexts</vt:lpstr>
      <vt:lpstr>Geodemographics</vt:lpstr>
      <vt:lpstr>Types of Geodemographics</vt:lpstr>
      <vt:lpstr>Geodemographics</vt:lpstr>
      <vt:lpstr>Geodemographics</vt:lpstr>
      <vt:lpstr>Presentation</vt:lpstr>
      <vt:lpstr>Presentation</vt:lpstr>
      <vt:lpstr>Creation Methods</vt:lpstr>
      <vt:lpstr>Creation Methods</vt:lpstr>
      <vt:lpstr>Case Study: US Open Geodemographic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253</cp:revision>
  <dcterms:created xsi:type="dcterms:W3CDTF">2017-09-18T06:06:42Z</dcterms:created>
  <dcterms:modified xsi:type="dcterms:W3CDTF">2017-09-27T20:30:38Z</dcterms:modified>
</cp:coreProperties>
</file>